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64" r:id="rId2"/>
    <p:sldId id="263" r:id="rId3"/>
    <p:sldId id="262" r:id="rId4"/>
    <p:sldId id="261" r:id="rId5"/>
    <p:sldId id="260" r:id="rId6"/>
    <p:sldId id="259" r:id="rId7"/>
    <p:sldId id="257" r:id="rId8"/>
    <p:sldId id="256" r:id="rId9"/>
    <p:sldId id="258" r:id="rId10"/>
    <p:sldId id="265" r:id="rId11"/>
    <p:sldId id="276" r:id="rId12"/>
    <p:sldId id="274" r:id="rId13"/>
    <p:sldId id="277" r:id="rId14"/>
    <p:sldId id="267" r:id="rId15"/>
    <p:sldId id="268" r:id="rId16"/>
    <p:sldId id="269" r:id="rId17"/>
    <p:sldId id="270" r:id="rId18"/>
    <p:sldId id="271" r:id="rId19"/>
    <p:sldId id="266" r:id="rId20"/>
    <p:sldId id="272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>
        <p:scale>
          <a:sx n="78" d="100"/>
          <a:sy n="78" d="100"/>
        </p:scale>
        <p:origin x="-104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A6456-DBBA-40C1-8FB2-2A7CD500C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559477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1575230"/>
              </p:ext>
            </p:extLst>
          </p:nvPr>
        </p:nvGraphicFramePr>
        <p:xfrm>
          <a:off x="628650" y="1825625"/>
          <a:ext cx="7954512" cy="3843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876"/>
                <a:gridCol w="662876"/>
                <a:gridCol w="662876"/>
                <a:gridCol w="662876"/>
                <a:gridCol w="662876"/>
                <a:gridCol w="662876"/>
                <a:gridCol w="662876"/>
                <a:gridCol w="662876"/>
                <a:gridCol w="662876"/>
                <a:gridCol w="662876"/>
                <a:gridCol w="662876"/>
                <a:gridCol w="662876"/>
              </a:tblGrid>
              <a:tr h="640609">
                <a:tc rowSpan="4" gridSpan="4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40609">
                <a:tc gridSpan="4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40609">
                <a:tc gridSpan="4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40609">
                <a:tc gridSpan="4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 gridSpan="3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40609">
                <a:tc gridSpan="3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4060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28544" y="1749474"/>
            <a:ext cx="35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3697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547813" y="5300663"/>
            <a:ext cx="3743325" cy="12239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FFCC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доход семьи</a:t>
            </a: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2916238" y="981075"/>
            <a:ext cx="1855787" cy="379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пенсия</a:t>
            </a:r>
          </a:p>
        </p:txBody>
      </p:sp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2843213" y="2276475"/>
            <a:ext cx="18589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пособие</a:t>
            </a:r>
          </a:p>
        </p:txBody>
      </p:sp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3059113" y="3068638"/>
            <a:ext cx="1436687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рента</a:t>
            </a:r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2771775" y="3644900"/>
            <a:ext cx="18954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проценты</a:t>
            </a: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1258888" y="4941888"/>
            <a:ext cx="40322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5368" name="Picture 13" descr="семь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20713"/>
            <a:ext cx="3359150" cy="47529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4" name="WordArt 14"/>
          <p:cNvSpPr>
            <a:spLocks noChangeArrowheads="1" noChangeShapeType="1" noTextEdit="1"/>
          </p:cNvSpPr>
          <p:nvPr/>
        </p:nvSpPr>
        <p:spPr bwMode="auto">
          <a:xfrm>
            <a:off x="2843213" y="4221163"/>
            <a:ext cx="172878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прибыль</a:t>
            </a:r>
          </a:p>
        </p:txBody>
      </p:sp>
      <p:sp>
        <p:nvSpPr>
          <p:cNvPr id="5136" name="WordArt 16"/>
          <p:cNvSpPr>
            <a:spLocks noChangeArrowheads="1" noChangeShapeType="1" noTextEdit="1"/>
          </p:cNvSpPr>
          <p:nvPr/>
        </p:nvSpPr>
        <p:spPr bwMode="auto">
          <a:xfrm>
            <a:off x="2843213" y="1628775"/>
            <a:ext cx="20288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стипендия</a:t>
            </a:r>
          </a:p>
        </p:txBody>
      </p:sp>
      <p:sp>
        <p:nvSpPr>
          <p:cNvPr id="5132" name="WordArt 12"/>
          <p:cNvSpPr>
            <a:spLocks noChangeArrowheads="1" noChangeShapeType="1" noTextEdit="1"/>
          </p:cNvSpPr>
          <p:nvPr/>
        </p:nvSpPr>
        <p:spPr bwMode="auto">
          <a:xfrm>
            <a:off x="1619250" y="2060575"/>
            <a:ext cx="1152525" cy="1114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b="1" kern="10">
                <a:solidFill>
                  <a:srgbClr val="FFCC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+</a:t>
            </a:r>
          </a:p>
        </p:txBody>
      </p:sp>
      <p:sp>
        <p:nvSpPr>
          <p:cNvPr id="5135" name="WordArt 15"/>
          <p:cNvSpPr>
            <a:spLocks noChangeArrowheads="1" noChangeShapeType="1" noTextEdit="1"/>
          </p:cNvSpPr>
          <p:nvPr/>
        </p:nvSpPr>
        <p:spPr bwMode="auto">
          <a:xfrm>
            <a:off x="1619250" y="188913"/>
            <a:ext cx="3305175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заработная плата</a:t>
            </a:r>
          </a:p>
        </p:txBody>
      </p:sp>
    </p:spTree>
    <p:extLst>
      <p:ext uri="{BB962C8B-B14F-4D97-AF65-F5344CB8AC3E}">
        <p14:creationId xmlns:p14="http://schemas.microsoft.com/office/powerpoint/2010/main" val="1354707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6" grpId="0" animBg="1"/>
      <p:bldP spid="5128" grpId="0" animBg="1"/>
      <p:bldP spid="5129" grpId="0" animBg="1"/>
      <p:bldP spid="5130" grpId="0" animBg="1"/>
      <p:bldP spid="5131" grpId="0" animBg="1"/>
      <p:bldP spid="5134" grpId="0" animBg="1"/>
      <p:bldP spid="5136" grpId="0" animBg="1"/>
      <p:bldP spid="5132" grpId="0" animBg="1"/>
      <p:bldP spid="51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Жадный</a:t>
            </a:r>
            <a:r>
              <a:rPr lang="ru-RU" sz="3600" dirty="0" smtClean="0"/>
              <a:t> </a:t>
            </a:r>
            <a:r>
              <a:rPr lang="ru-RU" sz="3600" dirty="0"/>
              <a:t>— стремящийся получить побольше, не желающий делиться тем, что имеет;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</a:rPr>
              <a:t>Э</a:t>
            </a:r>
            <a:r>
              <a:rPr lang="ru-RU" sz="3600" dirty="0" smtClean="0">
                <a:solidFill>
                  <a:schemeClr val="tx1"/>
                </a:solidFill>
              </a:rPr>
              <a:t>кономный</a:t>
            </a:r>
            <a:r>
              <a:rPr lang="ru-RU" sz="3600" dirty="0" smtClean="0"/>
              <a:t> </a:t>
            </a:r>
            <a:r>
              <a:rPr lang="ru-RU" sz="3600" dirty="0"/>
              <a:t>— бережливо расходующий что-либо.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434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2339975" y="2420938"/>
            <a:ext cx="2232025" cy="647700"/>
          </a:xfrm>
          <a:prstGeom prst="flowChartProcess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6227763" y="3573463"/>
            <a:ext cx="2232025" cy="647700"/>
          </a:xfrm>
          <a:prstGeom prst="flowChartProcess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2411413" y="3573463"/>
            <a:ext cx="2232025" cy="647700"/>
          </a:xfrm>
          <a:prstGeom prst="flowChartProcess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6156325" y="4797425"/>
            <a:ext cx="2232025" cy="647700"/>
          </a:xfrm>
          <a:prstGeom prst="flowChartProcess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2411413" y="4797425"/>
            <a:ext cx="2232025" cy="647700"/>
          </a:xfrm>
          <a:prstGeom prst="flowChartProcess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6156325" y="2420938"/>
            <a:ext cx="2232025" cy="647700"/>
          </a:xfrm>
          <a:prstGeom prst="flowChartProcess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6" name="WordArt 10"/>
          <p:cNvSpPr>
            <a:spLocks noChangeArrowheads="1" noChangeShapeType="1" noTextEdit="1"/>
          </p:cNvSpPr>
          <p:nvPr/>
        </p:nvSpPr>
        <p:spPr bwMode="auto">
          <a:xfrm>
            <a:off x="2555875" y="2492375"/>
            <a:ext cx="177165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solidFill>
                  <a:srgbClr val="FF3399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доходы</a:t>
            </a:r>
          </a:p>
        </p:txBody>
      </p:sp>
      <p:sp>
        <p:nvSpPr>
          <p:cNvPr id="9228" name="WordArt 12"/>
          <p:cNvSpPr>
            <a:spLocks noChangeArrowheads="1" noChangeShapeType="1" noTextEdit="1"/>
          </p:cNvSpPr>
          <p:nvPr/>
        </p:nvSpPr>
        <p:spPr bwMode="auto">
          <a:xfrm>
            <a:off x="2627313" y="3644900"/>
            <a:ext cx="177165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solidFill>
                  <a:srgbClr val="FF3399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доходы</a:t>
            </a:r>
          </a:p>
        </p:txBody>
      </p:sp>
      <p:sp>
        <p:nvSpPr>
          <p:cNvPr id="9229" name="WordArt 13"/>
          <p:cNvSpPr>
            <a:spLocks noChangeArrowheads="1" noChangeShapeType="1" noTextEdit="1"/>
          </p:cNvSpPr>
          <p:nvPr/>
        </p:nvSpPr>
        <p:spPr bwMode="auto">
          <a:xfrm>
            <a:off x="2627313" y="4868863"/>
            <a:ext cx="177165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solidFill>
                  <a:srgbClr val="FF3399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доходы</a:t>
            </a:r>
          </a:p>
        </p:txBody>
      </p:sp>
      <p:sp>
        <p:nvSpPr>
          <p:cNvPr id="9230" name="WordArt 14"/>
          <p:cNvSpPr>
            <a:spLocks noChangeArrowheads="1" noChangeShapeType="1" noTextEdit="1"/>
          </p:cNvSpPr>
          <p:nvPr/>
        </p:nvSpPr>
        <p:spPr bwMode="auto">
          <a:xfrm>
            <a:off x="6300788" y="2492375"/>
            <a:ext cx="200025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solidFill>
                  <a:srgbClr val="FF3399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расходы</a:t>
            </a:r>
          </a:p>
        </p:txBody>
      </p:sp>
      <p:sp>
        <p:nvSpPr>
          <p:cNvPr id="9231" name="WordArt 15"/>
          <p:cNvSpPr>
            <a:spLocks noChangeArrowheads="1" noChangeShapeType="1" noTextEdit="1"/>
          </p:cNvSpPr>
          <p:nvPr/>
        </p:nvSpPr>
        <p:spPr bwMode="auto">
          <a:xfrm>
            <a:off x="6300788" y="3644900"/>
            <a:ext cx="200025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solidFill>
                  <a:srgbClr val="FF3399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расходы</a:t>
            </a:r>
          </a:p>
        </p:txBody>
      </p:sp>
      <p:sp>
        <p:nvSpPr>
          <p:cNvPr id="9232" name="WordArt 16"/>
          <p:cNvSpPr>
            <a:spLocks noChangeArrowheads="1" noChangeShapeType="1" noTextEdit="1"/>
          </p:cNvSpPr>
          <p:nvPr/>
        </p:nvSpPr>
        <p:spPr bwMode="auto">
          <a:xfrm>
            <a:off x="6227763" y="4868863"/>
            <a:ext cx="200025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solidFill>
                  <a:srgbClr val="FF3399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расходы</a:t>
            </a:r>
          </a:p>
        </p:txBody>
      </p:sp>
      <p:sp>
        <p:nvSpPr>
          <p:cNvPr id="19470" name="WordArt 17"/>
          <p:cNvSpPr>
            <a:spLocks noChangeArrowheads="1" noChangeShapeType="1" noTextEdit="1"/>
          </p:cNvSpPr>
          <p:nvPr/>
        </p:nvSpPr>
        <p:spPr bwMode="auto">
          <a:xfrm>
            <a:off x="2195513" y="692150"/>
            <a:ext cx="2203450" cy="749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доходы</a:t>
            </a:r>
          </a:p>
        </p:txBody>
      </p:sp>
      <p:sp>
        <p:nvSpPr>
          <p:cNvPr id="19471" name="WordArt 19"/>
          <p:cNvSpPr>
            <a:spLocks noChangeArrowheads="1" noChangeShapeType="1" noTextEdit="1"/>
          </p:cNvSpPr>
          <p:nvPr/>
        </p:nvSpPr>
        <p:spPr bwMode="auto">
          <a:xfrm>
            <a:off x="5795963" y="692150"/>
            <a:ext cx="2376487" cy="749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расходы</a:t>
            </a:r>
          </a:p>
        </p:txBody>
      </p:sp>
      <p:sp>
        <p:nvSpPr>
          <p:cNvPr id="19472" name="WordArt 20"/>
          <p:cNvSpPr>
            <a:spLocks noChangeArrowheads="1" noChangeShapeType="1" noTextEdit="1"/>
          </p:cNvSpPr>
          <p:nvPr/>
        </p:nvSpPr>
        <p:spPr bwMode="auto">
          <a:xfrm>
            <a:off x="4787900" y="404813"/>
            <a:ext cx="636588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C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?</a:t>
            </a:r>
          </a:p>
        </p:txBody>
      </p:sp>
      <p:sp>
        <p:nvSpPr>
          <p:cNvPr id="9238" name="WordArt 22"/>
          <p:cNvSpPr>
            <a:spLocks noChangeArrowheads="1" noChangeShapeType="1" noTextEdit="1"/>
          </p:cNvSpPr>
          <p:nvPr/>
        </p:nvSpPr>
        <p:spPr bwMode="auto">
          <a:xfrm>
            <a:off x="5076825" y="2636838"/>
            <a:ext cx="555625" cy="2381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9239" name="WordArt 23"/>
          <p:cNvSpPr>
            <a:spLocks noChangeArrowheads="1" noChangeShapeType="1" noTextEdit="1"/>
          </p:cNvSpPr>
          <p:nvPr/>
        </p:nvSpPr>
        <p:spPr bwMode="auto">
          <a:xfrm>
            <a:off x="5076825" y="3573463"/>
            <a:ext cx="555625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&gt;</a:t>
            </a:r>
          </a:p>
        </p:txBody>
      </p:sp>
      <p:sp>
        <p:nvSpPr>
          <p:cNvPr id="9240" name="WordArt 24"/>
          <p:cNvSpPr>
            <a:spLocks noChangeArrowheads="1" noChangeShapeType="1" noTextEdit="1"/>
          </p:cNvSpPr>
          <p:nvPr/>
        </p:nvSpPr>
        <p:spPr bwMode="auto">
          <a:xfrm>
            <a:off x="5076825" y="4868863"/>
            <a:ext cx="606425" cy="4603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495857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2" grpId="0" animBg="1"/>
      <p:bldP spid="9223" grpId="0" animBg="1"/>
      <p:bldP spid="9224" grpId="0" animBg="1"/>
      <p:bldP spid="9225" grpId="0" animBg="1"/>
      <p:bldP spid="9226" grpId="0" animBg="1"/>
      <p:bldP spid="9228" grpId="0" animBg="1"/>
      <p:bldP spid="9229" grpId="0" animBg="1"/>
      <p:bldP spid="9230" grpId="0" animBg="1"/>
      <p:bldP spid="9231" grpId="0" animBg="1"/>
      <p:bldP spid="9232" grpId="0" animBg="1"/>
      <p:bldP spid="9238" grpId="0" animBg="1"/>
      <p:bldP spid="9239" grpId="0" animBg="1"/>
      <p:bldP spid="92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3987" y="2602315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>
                <a:solidFill>
                  <a:schemeClr val="tx1"/>
                </a:solidFill>
              </a:rPr>
              <a:t>Д</a:t>
            </a:r>
            <a:r>
              <a:rPr lang="ru-RU" sz="4000" dirty="0" smtClean="0">
                <a:solidFill>
                  <a:schemeClr val="tx1"/>
                </a:solidFill>
              </a:rPr>
              <a:t>ефицит</a:t>
            </a:r>
            <a:r>
              <a:rPr lang="ru-RU" sz="4000" dirty="0" smtClean="0"/>
              <a:t> </a:t>
            </a:r>
            <a:r>
              <a:rPr lang="ru-RU" sz="4000" dirty="0"/>
              <a:t>— превышение расходов бюджета над доходами;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tx1"/>
                </a:solidFill>
              </a:rPr>
              <a:t>Э</a:t>
            </a:r>
            <a:r>
              <a:rPr lang="ru-RU" sz="4000" dirty="0" smtClean="0">
                <a:solidFill>
                  <a:schemeClr val="tx1"/>
                </a:solidFill>
              </a:rPr>
              <a:t>кономия</a:t>
            </a:r>
            <a:r>
              <a:rPr lang="ru-RU" sz="4000" dirty="0" smtClean="0"/>
              <a:t> </a:t>
            </a:r>
            <a:r>
              <a:rPr lang="ru-RU" sz="4000" dirty="0"/>
              <a:t>— бережливое ведение </a:t>
            </a:r>
            <a:r>
              <a:rPr lang="ru-RU" sz="4000" dirty="0" smtClean="0"/>
              <a:t>хозяйства. </a:t>
            </a:r>
            <a:endParaRPr lang="ru-RU" sz="40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810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4"/>
          <p:cNvSpPr>
            <a:spLocks noChangeArrowheads="1" noChangeShapeType="1" noTextEdit="1"/>
          </p:cNvSpPr>
          <p:nvPr/>
        </p:nvSpPr>
        <p:spPr bwMode="auto">
          <a:xfrm>
            <a:off x="2700338" y="620713"/>
            <a:ext cx="5329237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транспорт</a:t>
            </a:r>
          </a:p>
        </p:txBody>
      </p:sp>
      <p:pic>
        <p:nvPicPr>
          <p:cNvPr id="20483" name="Picture 9" descr="маш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636838"/>
            <a:ext cx="6048375" cy="23241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997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3"/>
          <p:cNvSpPr>
            <a:spLocks noChangeArrowheads="1" noChangeShapeType="1" noTextEdit="1"/>
          </p:cNvSpPr>
          <p:nvPr/>
        </p:nvSpPr>
        <p:spPr bwMode="auto">
          <a:xfrm>
            <a:off x="2987675" y="1125538"/>
            <a:ext cx="54006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продукты</a:t>
            </a:r>
          </a:p>
        </p:txBody>
      </p:sp>
      <p:pic>
        <p:nvPicPr>
          <p:cNvPr id="21507" name="Picture 8" descr="продук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708275"/>
            <a:ext cx="6407150" cy="29114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864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5"/>
          <p:cNvSpPr>
            <a:spLocks noChangeArrowheads="1" noChangeShapeType="1" noTextEdit="1"/>
          </p:cNvSpPr>
          <p:nvPr/>
        </p:nvSpPr>
        <p:spPr bwMode="auto">
          <a:xfrm>
            <a:off x="2627313" y="620713"/>
            <a:ext cx="5275262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одежда и обувь</a:t>
            </a:r>
          </a:p>
        </p:txBody>
      </p:sp>
      <p:pic>
        <p:nvPicPr>
          <p:cNvPr id="22531" name="Picture 9" descr="лёгкая промышленно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989138"/>
            <a:ext cx="6337300" cy="290671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620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2987675" y="620713"/>
            <a:ext cx="4752975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коммунальные 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услуги</a:t>
            </a:r>
          </a:p>
        </p:txBody>
      </p:sp>
      <p:pic>
        <p:nvPicPr>
          <p:cNvPr id="23555" name="Picture 4" descr="экономия во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492375"/>
            <a:ext cx="5470525" cy="41084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287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6"/>
          <p:cNvSpPr>
            <a:spLocks noChangeArrowheads="1" noChangeShapeType="1" noTextEdit="1"/>
          </p:cNvSpPr>
          <p:nvPr/>
        </p:nvSpPr>
        <p:spPr bwMode="auto">
          <a:xfrm>
            <a:off x="3203575" y="333375"/>
            <a:ext cx="4427538" cy="2303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посещение 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досуговых,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культурных 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центров</a:t>
            </a:r>
          </a:p>
        </p:txBody>
      </p:sp>
      <p:pic>
        <p:nvPicPr>
          <p:cNvPr id="24579" name="Picture 5" descr="C:\Documents and Settings\Ольга Андреевна\Local Settings\Temporary Internet Files\Content.IE5\3J5BZ10W\MP90043083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786063"/>
            <a:ext cx="3952875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371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71" name="Group 43"/>
          <p:cNvGraphicFramePr>
            <a:graphicFrameLocks noGrp="1"/>
          </p:cNvGraphicFramePr>
          <p:nvPr>
            <p:ph/>
          </p:nvPr>
        </p:nvGraphicFramePr>
        <p:xfrm>
          <a:off x="2051050" y="274638"/>
          <a:ext cx="6842125" cy="6300787"/>
        </p:xfrm>
        <a:graphic>
          <a:graphicData uri="http://schemas.openxmlformats.org/drawingml/2006/table">
            <a:tbl>
              <a:tblPr/>
              <a:tblGrid>
                <a:gridCol w="2736850"/>
                <a:gridCol w="4105275"/>
              </a:tblGrid>
              <a:tr h="822960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Семейный бюджет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678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зарплата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Monotype Corsiva" pitchFamily="66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пенсия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Monotype Corsiva" pitchFamily="66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стипендия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Monotype Corsiva" pitchFamily="66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пособие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Monotype Corsiva" pitchFamily="66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процент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Monotype Corsiva" pitchFamily="66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рента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прибыль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52" name="WordArt 24"/>
          <p:cNvSpPr>
            <a:spLocks noChangeArrowheads="1" noChangeShapeType="1" noTextEdit="1"/>
          </p:cNvSpPr>
          <p:nvPr/>
        </p:nvSpPr>
        <p:spPr bwMode="auto">
          <a:xfrm>
            <a:off x="5435600" y="1916113"/>
            <a:ext cx="3240088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23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коммунальные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платежи</a:t>
            </a:r>
          </a:p>
        </p:txBody>
      </p:sp>
      <p:sp>
        <p:nvSpPr>
          <p:cNvPr id="48154" name="WordArt 26"/>
          <p:cNvSpPr>
            <a:spLocks noChangeArrowheads="1" noChangeShapeType="1" noTextEdit="1"/>
          </p:cNvSpPr>
          <p:nvPr/>
        </p:nvSpPr>
        <p:spPr bwMode="auto">
          <a:xfrm>
            <a:off x="4859338" y="2709863"/>
            <a:ext cx="1512887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налоги</a:t>
            </a:r>
          </a:p>
        </p:txBody>
      </p:sp>
      <p:sp>
        <p:nvSpPr>
          <p:cNvPr id="17425" name="WordArt 27"/>
          <p:cNvSpPr>
            <a:spLocks noChangeArrowheads="1" noChangeShapeType="1" noTextEdit="1"/>
          </p:cNvSpPr>
          <p:nvPr/>
        </p:nvSpPr>
        <p:spPr bwMode="auto">
          <a:xfrm>
            <a:off x="4848225" y="3141663"/>
            <a:ext cx="15240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питание</a:t>
            </a:r>
          </a:p>
        </p:txBody>
      </p:sp>
      <p:sp>
        <p:nvSpPr>
          <p:cNvPr id="17426" name="WordArt 28"/>
          <p:cNvSpPr>
            <a:spLocks noChangeArrowheads="1" noChangeShapeType="1" noTextEdit="1"/>
          </p:cNvSpPr>
          <p:nvPr/>
        </p:nvSpPr>
        <p:spPr bwMode="auto">
          <a:xfrm>
            <a:off x="6732588" y="2708275"/>
            <a:ext cx="19685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транспорт</a:t>
            </a:r>
          </a:p>
        </p:txBody>
      </p:sp>
      <p:sp>
        <p:nvSpPr>
          <p:cNvPr id="17427" name="WordArt 29"/>
          <p:cNvSpPr>
            <a:spLocks noChangeArrowheads="1" noChangeShapeType="1" noTextEdit="1"/>
          </p:cNvSpPr>
          <p:nvPr/>
        </p:nvSpPr>
        <p:spPr bwMode="auto">
          <a:xfrm>
            <a:off x="6443663" y="3068638"/>
            <a:ext cx="23050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одежда и обувь</a:t>
            </a:r>
          </a:p>
        </p:txBody>
      </p:sp>
      <p:sp>
        <p:nvSpPr>
          <p:cNvPr id="17428" name="WordArt 30"/>
          <p:cNvSpPr>
            <a:spLocks noChangeArrowheads="1" noChangeShapeType="1" noTextEdit="1"/>
          </p:cNvSpPr>
          <p:nvPr/>
        </p:nvSpPr>
        <p:spPr bwMode="auto">
          <a:xfrm>
            <a:off x="4857750" y="3644900"/>
            <a:ext cx="39624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культурный досуг</a:t>
            </a:r>
          </a:p>
        </p:txBody>
      </p:sp>
      <p:sp>
        <p:nvSpPr>
          <p:cNvPr id="17429" name="WordArt 31"/>
          <p:cNvSpPr>
            <a:spLocks noChangeArrowheads="1" noChangeShapeType="1" noTextEdit="1"/>
          </p:cNvSpPr>
          <p:nvPr/>
        </p:nvSpPr>
        <p:spPr bwMode="auto">
          <a:xfrm>
            <a:off x="4960938" y="4221163"/>
            <a:ext cx="177165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лечение</a:t>
            </a:r>
          </a:p>
        </p:txBody>
      </p:sp>
      <p:sp>
        <p:nvSpPr>
          <p:cNvPr id="17430" name="WordArt 32"/>
          <p:cNvSpPr>
            <a:spLocks noChangeArrowheads="1" noChangeShapeType="1" noTextEdit="1"/>
          </p:cNvSpPr>
          <p:nvPr/>
        </p:nvSpPr>
        <p:spPr bwMode="auto">
          <a:xfrm>
            <a:off x="5221288" y="4797425"/>
            <a:ext cx="3095625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путешествие</a:t>
            </a:r>
          </a:p>
        </p:txBody>
      </p:sp>
      <p:sp>
        <p:nvSpPr>
          <p:cNvPr id="17431" name="WordArt 33"/>
          <p:cNvSpPr>
            <a:spLocks noChangeArrowheads="1" noChangeShapeType="1" noTextEdit="1"/>
          </p:cNvSpPr>
          <p:nvPr/>
        </p:nvSpPr>
        <p:spPr bwMode="auto">
          <a:xfrm>
            <a:off x="7019925" y="4149725"/>
            <a:ext cx="15811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мебель</a:t>
            </a:r>
          </a:p>
        </p:txBody>
      </p:sp>
      <p:sp>
        <p:nvSpPr>
          <p:cNvPr id="17432" name="WordArt 34"/>
          <p:cNvSpPr>
            <a:spLocks noChangeArrowheads="1" noChangeShapeType="1" noTextEdit="1"/>
          </p:cNvSpPr>
          <p:nvPr/>
        </p:nvSpPr>
        <p:spPr bwMode="auto">
          <a:xfrm>
            <a:off x="5151438" y="5300663"/>
            <a:ext cx="3381375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бытовая химия</a:t>
            </a:r>
          </a:p>
        </p:txBody>
      </p:sp>
      <p:sp>
        <p:nvSpPr>
          <p:cNvPr id="17433" name="WordArt 35"/>
          <p:cNvSpPr>
            <a:spLocks noChangeArrowheads="1" noChangeShapeType="1" noTextEdit="1"/>
          </p:cNvSpPr>
          <p:nvPr/>
        </p:nvSpPr>
        <p:spPr bwMode="auto">
          <a:xfrm>
            <a:off x="4859338" y="5876925"/>
            <a:ext cx="396081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предметы личной гигиены</a:t>
            </a:r>
          </a:p>
        </p:txBody>
      </p:sp>
    </p:spTree>
    <p:extLst>
      <p:ext uri="{BB962C8B-B14F-4D97-AF65-F5344CB8AC3E}">
        <p14:creationId xmlns:p14="http://schemas.microsoft.com/office/powerpoint/2010/main" val="39118511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52" grpId="0" animBg="1"/>
      <p:bldP spid="481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407059"/>
              </p:ext>
            </p:extLst>
          </p:nvPr>
        </p:nvGraphicFramePr>
        <p:xfrm>
          <a:off x="628650" y="1825625"/>
          <a:ext cx="7954512" cy="3843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876"/>
                <a:gridCol w="662876"/>
                <a:gridCol w="662876"/>
                <a:gridCol w="662876"/>
                <a:gridCol w="662876"/>
                <a:gridCol w="662876"/>
                <a:gridCol w="662876"/>
                <a:gridCol w="662876"/>
                <a:gridCol w="662876"/>
                <a:gridCol w="662876"/>
                <a:gridCol w="662876"/>
                <a:gridCol w="662876"/>
              </a:tblGrid>
              <a:tr h="640609">
                <a:tc rowSpan="4" gridSpan="4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к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40609">
                <a:tc gridSpan="4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40609">
                <a:tc gridSpan="4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40609">
                <a:tc gridSpan="4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 gridSpan="3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40609">
                <a:tc gridSpan="3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4060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28544" y="1749474"/>
            <a:ext cx="35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2944368" y="2395805"/>
            <a:ext cx="35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6613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5"/>
          <p:cNvSpPr>
            <a:spLocks noChangeArrowheads="1" noChangeShapeType="1" noTextEdit="1"/>
          </p:cNvSpPr>
          <p:nvPr/>
        </p:nvSpPr>
        <p:spPr bwMode="auto">
          <a:xfrm>
            <a:off x="1242695" y="2013839"/>
            <a:ext cx="6697663" cy="4103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C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Семейная экономика -</a:t>
            </a:r>
          </a:p>
          <a:p>
            <a:pPr algn="ctr"/>
            <a:r>
              <a:rPr lang="ru-RU" sz="3600" kern="10" dirty="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C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это правильное ведение</a:t>
            </a:r>
          </a:p>
          <a:p>
            <a:pPr algn="ctr"/>
            <a:r>
              <a:rPr lang="ru-RU" sz="3600" kern="10" dirty="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C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семейного хозяйства.</a:t>
            </a:r>
          </a:p>
        </p:txBody>
      </p:sp>
    </p:spTree>
    <p:extLst>
      <p:ext uri="{BB962C8B-B14F-4D97-AF65-F5344CB8AC3E}">
        <p14:creationId xmlns:p14="http://schemas.microsoft.com/office/powerpoint/2010/main" val="3616150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280417" y="2462784"/>
            <a:ext cx="8236522" cy="3966591"/>
          </a:xfrm>
        </p:spPr>
        <p:txBody>
          <a:bodyPr>
            <a:normAutofit/>
          </a:bodyPr>
          <a:lstStyle/>
          <a:p>
            <a:r>
              <a:rPr lang="ru-RU" altLang="ru-RU" sz="1800" b="1" dirty="0" smtClean="0">
                <a:solidFill>
                  <a:schemeClr val="tx2"/>
                </a:solidFill>
              </a:rPr>
              <a:t>Уходя из дома, не забывайте выключать свет.</a:t>
            </a:r>
          </a:p>
          <a:p>
            <a:r>
              <a:rPr lang="ru-RU" altLang="ru-RU" sz="1800" b="1" dirty="0" smtClean="0">
                <a:solidFill>
                  <a:schemeClr val="tx2"/>
                </a:solidFill>
              </a:rPr>
              <a:t>Требуя новую игрушку, подумай о семейном бюджете. </a:t>
            </a:r>
          </a:p>
          <a:p>
            <a:r>
              <a:rPr lang="ru-RU" altLang="ru-RU" sz="1800" b="1" dirty="0" smtClean="0">
                <a:solidFill>
                  <a:schemeClr val="tx2"/>
                </a:solidFill>
              </a:rPr>
              <a:t>Проси у родителей новую игрушку к каждому празднику.</a:t>
            </a:r>
          </a:p>
          <a:p>
            <a:r>
              <a:rPr lang="ru-RU" altLang="ru-RU" sz="1800" b="1" dirty="0" smtClean="0">
                <a:solidFill>
                  <a:schemeClr val="tx2"/>
                </a:solidFill>
              </a:rPr>
              <a:t>Экономя семейный бюджет – откажись от экскурсии в музей.</a:t>
            </a:r>
          </a:p>
          <a:p>
            <a:r>
              <a:rPr lang="ru-RU" altLang="ru-RU" sz="1800" b="1" dirty="0" smtClean="0">
                <a:solidFill>
                  <a:schemeClr val="tx2"/>
                </a:solidFill>
              </a:rPr>
              <a:t>Сходил в магазин, оставь сдачу себе.</a:t>
            </a:r>
          </a:p>
          <a:p>
            <a:r>
              <a:rPr lang="ru-RU" altLang="ru-RU" sz="1800" b="1" dirty="0" smtClean="0">
                <a:solidFill>
                  <a:schemeClr val="tx2"/>
                </a:solidFill>
              </a:rPr>
              <a:t>Бережно относись к своим вещам.</a:t>
            </a:r>
          </a:p>
          <a:p>
            <a:r>
              <a:rPr lang="ru-RU" altLang="ru-RU" sz="1800" b="1" dirty="0" smtClean="0">
                <a:solidFill>
                  <a:schemeClr val="tx2"/>
                </a:solidFill>
              </a:rPr>
              <a:t>Напоминай родителям о своевременной оплате налогов.</a:t>
            </a:r>
          </a:p>
          <a:p>
            <a:r>
              <a:rPr lang="ru-RU" altLang="ru-RU" sz="1800" b="1" dirty="0" smtClean="0">
                <a:solidFill>
                  <a:schemeClr val="tx2"/>
                </a:solidFill>
              </a:rPr>
              <a:t>Чаще пользуйтесь услугами такси.</a:t>
            </a:r>
          </a:p>
          <a:p>
            <a:r>
              <a:rPr lang="ru-RU" altLang="ru-RU" sz="1800" b="1" dirty="0" smtClean="0">
                <a:solidFill>
                  <a:schemeClr val="tx2"/>
                </a:solidFill>
              </a:rPr>
              <a:t>Пользуйтесь услугами доставки горячей пиццы.</a:t>
            </a:r>
          </a:p>
          <a:p>
            <a:r>
              <a:rPr lang="ru-RU" altLang="ru-RU" sz="1800" b="1" dirty="0" smtClean="0">
                <a:solidFill>
                  <a:schemeClr val="tx2"/>
                </a:solidFill>
              </a:rPr>
              <a:t>Чаще разговаривай по сотовому телефону с друзьями.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smtClean="0"/>
              <a:t>Планируйте семейный бюджет исходя из доходов </a:t>
            </a:r>
          </a:p>
        </p:txBody>
      </p:sp>
    </p:spTree>
    <p:extLst>
      <p:ext uri="{BB962C8B-B14F-4D97-AF65-F5344CB8AC3E}">
        <p14:creationId xmlns:p14="http://schemas.microsoft.com/office/powerpoint/2010/main" val="3752842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609473"/>
              </p:ext>
            </p:extLst>
          </p:nvPr>
        </p:nvGraphicFramePr>
        <p:xfrm>
          <a:off x="628650" y="1825625"/>
          <a:ext cx="7954512" cy="3843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876"/>
                <a:gridCol w="662876"/>
                <a:gridCol w="662876"/>
                <a:gridCol w="662876"/>
                <a:gridCol w="662876"/>
                <a:gridCol w="662876"/>
                <a:gridCol w="662876"/>
                <a:gridCol w="662876"/>
                <a:gridCol w="662876"/>
                <a:gridCol w="662876"/>
                <a:gridCol w="662876"/>
                <a:gridCol w="662876"/>
              </a:tblGrid>
              <a:tr h="640609">
                <a:tc rowSpan="4" gridSpan="4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к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40609">
                <a:tc gridSpan="4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ю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ь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40609">
                <a:tc gridSpan="4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40609">
                <a:tc gridSpan="4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 gridSpan="3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40609">
                <a:tc gridSpan="3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4060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28544" y="1749474"/>
            <a:ext cx="35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2944368" y="2395805"/>
            <a:ext cx="35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28544" y="3105834"/>
            <a:ext cx="35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9419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5465208"/>
              </p:ext>
            </p:extLst>
          </p:nvPr>
        </p:nvGraphicFramePr>
        <p:xfrm>
          <a:off x="628650" y="1825625"/>
          <a:ext cx="7954512" cy="3843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876"/>
                <a:gridCol w="662876"/>
                <a:gridCol w="662876"/>
                <a:gridCol w="662876"/>
                <a:gridCol w="662876"/>
                <a:gridCol w="662876"/>
                <a:gridCol w="662876"/>
                <a:gridCol w="662876"/>
                <a:gridCol w="662876"/>
                <a:gridCol w="662876"/>
                <a:gridCol w="662876"/>
                <a:gridCol w="662876"/>
              </a:tblGrid>
              <a:tr h="640609">
                <a:tc rowSpan="4" gridSpan="4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к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40609">
                <a:tc gridSpan="4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ю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ь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40609">
                <a:tc gridSpan="4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л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л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р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40609">
                <a:tc gridSpan="4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 gridSpan="3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40609">
                <a:tc gridSpan="3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4060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28544" y="1749474"/>
            <a:ext cx="35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2944368" y="2395805"/>
            <a:ext cx="35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28544" y="3105834"/>
            <a:ext cx="35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77312" y="3776626"/>
            <a:ext cx="35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0953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4885908"/>
              </p:ext>
            </p:extLst>
          </p:nvPr>
        </p:nvGraphicFramePr>
        <p:xfrm>
          <a:off x="628650" y="1825625"/>
          <a:ext cx="7954512" cy="3843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876"/>
                <a:gridCol w="662876"/>
                <a:gridCol w="662876"/>
                <a:gridCol w="662876"/>
                <a:gridCol w="662876"/>
                <a:gridCol w="662876"/>
                <a:gridCol w="662876"/>
                <a:gridCol w="662876"/>
                <a:gridCol w="662876"/>
                <a:gridCol w="662876"/>
                <a:gridCol w="662876"/>
                <a:gridCol w="662876"/>
              </a:tblGrid>
              <a:tr h="640609">
                <a:tc rowSpan="4" gridSpan="4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к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40609">
                <a:tc gridSpan="4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ю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ь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40609">
                <a:tc gridSpan="4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л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л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р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40609">
                <a:tc gridSpan="4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ж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 gridSpan="3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40609">
                <a:tc gridSpan="3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4060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28544" y="1749474"/>
            <a:ext cx="35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2944368" y="2395805"/>
            <a:ext cx="35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28544" y="3105834"/>
            <a:ext cx="35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77312" y="3776626"/>
            <a:ext cx="35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25040" y="4422957"/>
            <a:ext cx="35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346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0981902"/>
              </p:ext>
            </p:extLst>
          </p:nvPr>
        </p:nvGraphicFramePr>
        <p:xfrm>
          <a:off x="628650" y="1825625"/>
          <a:ext cx="7954512" cy="3843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876"/>
                <a:gridCol w="662876"/>
                <a:gridCol w="662876"/>
                <a:gridCol w="662876"/>
                <a:gridCol w="662876"/>
                <a:gridCol w="662876"/>
                <a:gridCol w="662876"/>
                <a:gridCol w="662876"/>
                <a:gridCol w="662876"/>
                <a:gridCol w="662876"/>
                <a:gridCol w="662876"/>
                <a:gridCol w="662876"/>
              </a:tblGrid>
              <a:tr h="640609">
                <a:tc rowSpan="4" gridSpan="4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к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40609">
                <a:tc gridSpan="4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ю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ь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40609">
                <a:tc gridSpan="4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л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л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р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40609">
                <a:tc gridSpan="4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ж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 gridSpan="3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40609">
                <a:tc gridSpan="3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д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ь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г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4060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28544" y="1749474"/>
            <a:ext cx="35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2944368" y="2395805"/>
            <a:ext cx="35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28544" y="3105834"/>
            <a:ext cx="35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77312" y="3776626"/>
            <a:ext cx="35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25040" y="4422957"/>
            <a:ext cx="35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9936" y="5069288"/>
            <a:ext cx="35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6166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380830"/>
              </p:ext>
            </p:extLst>
          </p:nvPr>
        </p:nvGraphicFramePr>
        <p:xfrm>
          <a:off x="628650" y="1825625"/>
          <a:ext cx="7954512" cy="3843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876"/>
                <a:gridCol w="662876"/>
                <a:gridCol w="662876"/>
                <a:gridCol w="662876"/>
                <a:gridCol w="662876"/>
                <a:gridCol w="662876"/>
                <a:gridCol w="662876"/>
                <a:gridCol w="662876"/>
                <a:gridCol w="662876"/>
                <a:gridCol w="662876"/>
                <a:gridCol w="662876"/>
                <a:gridCol w="662876"/>
              </a:tblGrid>
              <a:tr h="640609">
                <a:tc rowSpan="4" gridSpan="4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к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40609">
                <a:tc gridSpan="4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ю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ь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40609">
                <a:tc gridSpan="4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л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л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р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40609">
                <a:tc gridSpan="4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ж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 gridSpan="3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40609">
                <a:tc gridSpan="3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д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ь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г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4060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м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28544" y="1749474"/>
            <a:ext cx="35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2944368" y="2395805"/>
            <a:ext cx="35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28544" y="3105834"/>
            <a:ext cx="35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77312" y="3776626"/>
            <a:ext cx="35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25040" y="4422957"/>
            <a:ext cx="35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9936" y="5069288"/>
            <a:ext cx="35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2586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90710" y="2268875"/>
            <a:ext cx="46013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Бюджет семьи</a:t>
            </a:r>
            <a:endParaRPr lang="ru-RU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55520" y="1185117"/>
            <a:ext cx="5096256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72311" y="1185117"/>
            <a:ext cx="47253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Семейный бюджет</a:t>
            </a:r>
            <a:endParaRPr lang="ru-RU" sz="44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097024" y="1954558"/>
            <a:ext cx="2011680" cy="11178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309616" y="1954558"/>
            <a:ext cx="1798320" cy="9654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13232" y="3365109"/>
            <a:ext cx="2919984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118616" y="3429000"/>
            <a:ext cx="2109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доходы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47360" y="3336666"/>
            <a:ext cx="2919984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952744" y="3457441"/>
            <a:ext cx="2109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расходы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534347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404</TotalTime>
  <Words>349</Words>
  <Application>Microsoft Office PowerPoint</Application>
  <PresentationFormat>Экран (4:3)</PresentationFormat>
  <Paragraphs>226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Планируйте семейный бюджет исходя из доходов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Анастасия</cp:lastModifiedBy>
  <cp:revision>26</cp:revision>
  <dcterms:created xsi:type="dcterms:W3CDTF">2013-11-19T05:52:05Z</dcterms:created>
  <dcterms:modified xsi:type="dcterms:W3CDTF">2015-04-09T18:32:00Z</dcterms:modified>
</cp:coreProperties>
</file>